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1" r:id="rId4"/>
    <p:sldId id="258" r:id="rId5"/>
    <p:sldId id="285" r:id="rId6"/>
    <p:sldId id="259" r:id="rId7"/>
    <p:sldId id="263" r:id="rId8"/>
    <p:sldId id="261" r:id="rId9"/>
    <p:sldId id="262" r:id="rId10"/>
    <p:sldId id="266" r:id="rId11"/>
    <p:sldId id="264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84" r:id="rId20"/>
    <p:sldId id="275" r:id="rId21"/>
    <p:sldId id="282" r:id="rId22"/>
    <p:sldId id="286" r:id="rId23"/>
    <p:sldId id="276" r:id="rId24"/>
    <p:sldId id="277" r:id="rId25"/>
    <p:sldId id="278" r:id="rId26"/>
    <p:sldId id="279" r:id="rId27"/>
    <p:sldId id="280" r:id="rId28"/>
    <p:sldId id="287" r:id="rId29"/>
    <p:sldId id="288" r:id="rId30"/>
    <p:sldId id="28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25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DDF94-FCDC-4CEE-8876-BF8A421729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9FDD68-E883-47CC-8239-B26EC5CBFC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A992F-FE8B-47C7-A34F-40D82BC42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5821-1378-4D9F-B9AA-315448974C76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8F4E2-C296-4923-9B77-EC5C04939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F754E-D2E9-4C05-AD5A-590B1B44B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D5F4-254D-4932-BAA5-EE5D65C2D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021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619A2-0F86-4B37-94F4-96E4B0557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D93DE1-ACF2-459D-A710-EFF6366395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C5F32-A806-4216-89BD-CA105EF6B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5821-1378-4D9F-B9AA-315448974C76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B6DE15-BB85-40E0-8E90-5B5D53D95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85755-CCE2-45B0-99BB-C15D40B2C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D5F4-254D-4932-BAA5-EE5D65C2D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722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4EB8F4-E7D6-4046-A251-299553C52D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2774BE-0DB4-4CAE-887A-0AB66D3DFA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397AE-A1AB-4428-9068-8A97D5852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5821-1378-4D9F-B9AA-315448974C76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39EA3-E9B9-4294-8CDE-E35301491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3CEAA-83AA-41DB-B65F-577E2E7B1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D5F4-254D-4932-BAA5-EE5D65C2D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325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36467-8F9F-46B3-BFDB-18B199BB7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62384-9DFB-4E23-9415-D52992A12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BE209-EB35-4E6B-A7B7-5E11AF2CC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5821-1378-4D9F-B9AA-315448974C76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99C09-00D6-4A79-9C1D-A3F40904A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ECD63-C264-4EE6-98ED-2D4978021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D5F4-254D-4932-BAA5-EE5D65C2D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061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A4E7D-E20A-478B-887F-EB8B32951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233311-2A78-47D5-B589-74147FF1C2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FDA546-584B-4956-9B8B-75C64BC41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5821-1378-4D9F-B9AA-315448974C76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FBDC7-57BD-4032-8248-99DF091AF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3D978-F876-4F7D-92F0-18EC83920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D5F4-254D-4932-BAA5-EE5D65C2D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841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3D230-9840-4848-BC7F-63E3BEBCC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A23BC-02D8-42AA-941A-48411F2451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75E689-19AA-4639-92F0-F464B244E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27B781-6AFE-44F0-AC27-4011A5EA9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5821-1378-4D9F-B9AA-315448974C76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10BC82-85D3-46BD-9D49-56C03897F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9F08CF-2895-46A6-B329-22831F113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D5F4-254D-4932-BAA5-EE5D65C2D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133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D6831-1010-47C2-A795-1A39919E9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63F942-3401-43AB-B05F-A0FE9008A3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71A04A-A1C3-489C-BF72-71592E260A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337087-1E14-4261-8954-56B61B298B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31C6EB-34D2-462B-8149-27444ED05A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342D95-3300-4CF3-8AFF-FFD64F5B9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5821-1378-4D9F-B9AA-315448974C76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50F851-0B70-408D-9C22-B51DFE297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B44CA0-2F52-489F-A7D6-6E31F6818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D5F4-254D-4932-BAA5-EE5D65C2D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80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BC828-723C-47B8-ACFE-0199044EC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24C56-A3D4-47AB-B2FE-B50D6DF47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5821-1378-4D9F-B9AA-315448974C76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628C3D-5DC8-49CD-A8B3-E43EB3BB9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69DDD5-C557-4508-9E97-1131B40B0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D5F4-254D-4932-BAA5-EE5D65C2D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826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F48B1A-B1F6-4195-9F82-68B18E062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5821-1378-4D9F-B9AA-315448974C76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C873CD-D4E4-47B2-9639-4E7B814D7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28C34-F064-4186-90DD-FD9B2D0C5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D5F4-254D-4932-BAA5-EE5D65C2D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620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DF903-C212-414B-BCFC-F108FE76C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8404E-48C4-49F3-9A81-8366F3F52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BB0D4E-8A80-41F8-93B3-DC68E5BD60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84FE42-5F35-4021-ADCD-B53233F08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5821-1378-4D9F-B9AA-315448974C76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C9B4F1-D953-4A97-B1A1-00B27DE41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C41335-3EAA-4983-A3AC-B8B4FC893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D5F4-254D-4932-BAA5-EE5D65C2D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507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ED569-C22C-4DF7-96BC-E4574DD9D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21DE7C-7B12-4318-8517-43FCFCA3E8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C74014-A15A-489E-A580-F3258C67E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1C3FEF-4B2D-4B96-816F-38F6ADC78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F5821-1378-4D9F-B9AA-315448974C76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D50164-6401-4081-933A-FDFBFE06D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FCBAFB-5E38-4D7B-BD64-055C9B736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CD5F4-254D-4932-BAA5-EE5D65C2D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869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DB83D0-4CDC-43BF-B817-07B733880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42F975-035B-4E48-9C24-A8020A10A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3351EB-4796-4ED9-8E94-FC75BB8FD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3F5821-1378-4D9F-B9AA-315448974C76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ECF53-707B-499C-B8F3-37803E8CA6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7AF7B-B8E2-4A19-B482-B85DF22CC2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FCD5F4-254D-4932-BAA5-EE5D65C2DF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37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freecodecamp.org/understanding-capsule-networks-ais-alluring-new-architecture-bdb228173ddc" TargetMode="External"/><Relationship Id="rId2" Type="http://schemas.openxmlformats.org/officeDocument/2006/relationships/hyperlink" Target="https://neurohive.io/ru/osnovy-data-science/kapsulnaja-nejronnaja-set-capsn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roglib.io/p/convolution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F14A8D-0195-411D-B31D-7E69CEE5A6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61" b="953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793D14-E8FE-4311-8FD7-E8D61843A4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FFFFFF"/>
                </a:solidFill>
              </a:rPr>
              <a:t>Капсульные нейронные сети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284944-5BBB-47E1-9764-D102C7AB3E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804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9DFB07-326A-4BA7-BAFF-6344F7E59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Матричная свертка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9BA197-C68E-4F6A-9A3D-0DE5958F3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1057311"/>
            <a:ext cx="6553545" cy="475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505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4AF449-67DA-4727-9C5E-995C92345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solidFill>
                  <a:srgbClr val="FFFFFF"/>
                </a:solidFill>
              </a:rPr>
              <a:t>Основные понятия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83683C-FE29-4EDC-8347-1CC57B1F8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67" y="478232"/>
            <a:ext cx="2454368" cy="278990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2CD12B4-5F63-4E0A-8B16-ECAF84160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40" y="3589867"/>
            <a:ext cx="2847022" cy="278892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8E132-2303-4E82-B3B6-0126BB61B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rgbClr val="FFFFFF"/>
                </a:solidFill>
              </a:rPr>
              <a:t>Ядро- матрица коэффициентов 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FFFFFF"/>
                </a:solidFill>
              </a:rPr>
              <a:t>Фильтр – это коллекция ядер, каждое из которых соответствует одному каналу. </a:t>
            </a:r>
          </a:p>
          <a:p>
            <a:pPr marL="0" indent="0">
              <a:buNone/>
            </a:pPr>
            <a:r>
              <a:rPr lang="ru-RU" sz="2400" dirty="0">
                <a:solidFill>
                  <a:srgbClr val="FFFFFF"/>
                </a:solidFill>
              </a:rPr>
              <a:t>Шаг свертки- количество пикселей</a:t>
            </a:r>
            <a:r>
              <a:rPr lang="en-US" sz="2400" dirty="0">
                <a:solidFill>
                  <a:srgbClr val="FFFFFF"/>
                </a:solidFill>
              </a:rPr>
              <a:t>, </a:t>
            </a:r>
            <a:r>
              <a:rPr lang="ru-RU" sz="2400" dirty="0">
                <a:solidFill>
                  <a:srgbClr val="FFFFFF"/>
                </a:solidFill>
              </a:rPr>
              <a:t>которое пропускается во время скольжения ядра 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515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233C88-D206-48AF-B07E-6966B4D7B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Нулевой отступ</a:t>
            </a:r>
            <a:b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4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425F64-F1D6-4651-895D-7DC734DB45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830" y="492573"/>
            <a:ext cx="5173528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55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AF124E-E04C-4487-A0F4-4529E845F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Многоканальная версия свертки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209998-0AB2-4C1B-8BD6-5AB22E31D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039" y="492573"/>
            <a:ext cx="6073111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58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B3AC3-CB0E-4E77-8B58-3C7C13E55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Этап 1. Свертка каналов по отдельности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76A7EE-9130-4D68-908F-F49C370FA4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74" y="2509911"/>
            <a:ext cx="10814952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6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20A6D3-D39A-4CAD-A0A0-D85A0A5D4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Этап 2. Суммирование выходов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E3BCF8-4E21-439A-BC00-62EE5BFC4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87" y="2509911"/>
            <a:ext cx="10209927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24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5400DD-B2A5-471B-A07D-9E8D641C7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Этап 3. Линейное смещение выходного канала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2B4321-DBEA-4BE0-8F86-B6DDA08FB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115" y="492573"/>
            <a:ext cx="4762958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36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12942-F0FD-45CA-844D-156E17F2B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Пример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FCA06D-8941-4C8B-AD7D-68B3827FC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1496034"/>
            <a:ext cx="6553545" cy="3873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343128-12EE-4980-960C-183A0D1E8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524" y="5156517"/>
            <a:ext cx="6744843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456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4305CF-491C-4FC6-B1B3-FE2F279F2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397932"/>
            <a:ext cx="10905066" cy="406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3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63B2B-D5BB-493B-ADD8-6A7972D22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Часть</a:t>
            </a:r>
            <a:r>
              <a:rPr lang="ru-RU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1б</a:t>
            </a:r>
            <a:endParaRPr lang="en-US" sz="5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953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0E9551-6EA0-442F-945F-E5EBFC911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Архитектура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8499AC-C8E3-4B97-BB8B-89EB72C9A4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2913545"/>
            <a:ext cx="11496821" cy="319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65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D212F7-5036-4E79-8BFB-37DB3465D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ru-RU" sz="2800">
                <a:solidFill>
                  <a:schemeClr val="bg1"/>
                </a:solidFill>
              </a:rPr>
              <a:t>Часть 1б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596F5-DD1B-4D31-8AC6-C495599C2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dirty="0">
                <a:solidFill>
                  <a:schemeClr val="bg1"/>
                </a:solidFill>
              </a:rPr>
              <a:t>1) Мы применяем </a:t>
            </a:r>
            <a:r>
              <a:rPr lang="en-US" sz="1800" dirty="0">
                <a:solidFill>
                  <a:schemeClr val="bg1"/>
                </a:solidFill>
              </a:rPr>
              <a:t>RELU </a:t>
            </a:r>
            <a:r>
              <a:rPr lang="ru-RU" sz="1800" dirty="0">
                <a:solidFill>
                  <a:schemeClr val="bg1"/>
                </a:solidFill>
              </a:rPr>
              <a:t>ко всем выходам наших сверток.</a:t>
            </a:r>
          </a:p>
          <a:p>
            <a:pPr marL="0" indent="0">
              <a:buNone/>
            </a:pPr>
            <a:r>
              <a:rPr lang="ru-RU" sz="1800" dirty="0">
                <a:solidFill>
                  <a:schemeClr val="bg1"/>
                </a:solidFill>
              </a:rPr>
              <a:t>2) Зачем мы это делаем? Если мы не будем применять функцию активации к выходу слоя, тогда вся нейронная сеть может быть описана линейной функцией. В таком случае всё что мы здесь делаем бессмысленно.</a:t>
            </a: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/>
                </a:solidFill>
              </a:rPr>
              <a:t>Вывод</a:t>
            </a:r>
            <a:r>
              <a:rPr lang="en-US" sz="1800" dirty="0">
                <a:solidFill>
                  <a:schemeClr val="bg1"/>
                </a:solidFill>
              </a:rPr>
              <a:t>: </a:t>
            </a:r>
            <a:r>
              <a:rPr lang="ru-RU" sz="1800" dirty="0">
                <a:solidFill>
                  <a:schemeClr val="bg1"/>
                </a:solidFill>
              </a:rPr>
              <a:t>Добавление нелинейности позволяет описывать все виды функций. 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8CB7A9-CDAB-4376-849E-135C2DBF5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574911"/>
            <a:ext cx="6250769" cy="354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660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C7EFFA-FDF8-4ABA-AEF8-49AF1CCE1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ru-RU" sz="2800">
                <a:solidFill>
                  <a:schemeClr val="bg1"/>
                </a:solidFill>
              </a:rPr>
              <a:t>Выход из сверточного слоя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6184D-4D8B-49BB-AA6C-B86A77094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Выход из </a:t>
            </a:r>
            <a:r>
              <a:rPr lang="ru-RU" sz="2400" dirty="0" err="1">
                <a:solidFill>
                  <a:schemeClr val="bg1"/>
                </a:solidFill>
              </a:rPr>
              <a:t>сверточного</a:t>
            </a:r>
            <a:r>
              <a:rPr lang="ru-RU" sz="2400" dirty="0">
                <a:solidFill>
                  <a:schemeClr val="bg1"/>
                </a:solidFill>
              </a:rPr>
              <a:t> слоя </a:t>
            </a:r>
            <a:r>
              <a:rPr lang="en-US" sz="2400" dirty="0">
                <a:solidFill>
                  <a:schemeClr val="bg1"/>
                </a:solidFill>
              </a:rPr>
              <a:t>Conv1 (256 </a:t>
            </a:r>
            <a:r>
              <a:rPr lang="ru-RU" sz="2400" dirty="0">
                <a:solidFill>
                  <a:schemeClr val="bg1"/>
                </a:solidFill>
              </a:rPr>
              <a:t>выходов размером 20*20 </a:t>
            </a:r>
            <a:r>
              <a:rPr lang="ru-RU" sz="2400" dirty="0" err="1">
                <a:solidFill>
                  <a:schemeClr val="bg1"/>
                </a:solidFill>
              </a:rPr>
              <a:t>пискелей</a:t>
            </a:r>
            <a:r>
              <a:rPr lang="ru-RU" sz="2400" dirty="0">
                <a:solidFill>
                  <a:schemeClr val="bg1"/>
                </a:solidFill>
              </a:rPr>
              <a:t>)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BC5758-4B84-452D-8213-361AD16EF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268" y="643467"/>
            <a:ext cx="5423759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53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63B2B-D5BB-493B-ADD8-6A7972D22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Часть</a:t>
            </a:r>
            <a:r>
              <a:rPr lang="ru-RU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2</a:t>
            </a:r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116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61314-66EA-40C8-972A-431697AA3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Часть 2а</a:t>
            </a:r>
            <a:r>
              <a:rPr lang="en-US" sz="2800" dirty="0">
                <a:solidFill>
                  <a:schemeClr val="bg1"/>
                </a:solidFill>
              </a:rPr>
              <a:t>. </a:t>
            </a:r>
            <a:r>
              <a:rPr lang="ru-RU" sz="2800" dirty="0">
                <a:solidFill>
                  <a:schemeClr val="bg1"/>
                </a:solidFill>
              </a:rPr>
              <a:t>Слой </a:t>
            </a:r>
            <a:r>
              <a:rPr lang="en-US" sz="2800" dirty="0" err="1">
                <a:solidFill>
                  <a:schemeClr val="bg1"/>
                </a:solidFill>
              </a:rPr>
              <a:t>PrimaryCaps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5851C-42B9-4A7A-AE6D-4B4D0CD4B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638044"/>
            <a:ext cx="4654296" cy="42199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1) </a:t>
            </a:r>
            <a:r>
              <a:rPr lang="ru-RU" sz="1800" dirty="0">
                <a:solidFill>
                  <a:schemeClr val="bg1"/>
                </a:solidFill>
              </a:rPr>
              <a:t>Свертывание проводится по стеку из 256 выходов из предыдущих сверток. </a:t>
            </a:r>
          </a:p>
          <a:p>
            <a:pPr marL="0" indent="0">
              <a:buNone/>
            </a:pPr>
            <a:endParaRPr lang="ru-RU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/>
                </a:solidFill>
              </a:rPr>
              <a:t>2) Что именно мы ищем? В первом </a:t>
            </a:r>
            <a:r>
              <a:rPr lang="ru-RU" sz="1800" dirty="0" err="1">
                <a:solidFill>
                  <a:schemeClr val="bg1"/>
                </a:solidFill>
              </a:rPr>
              <a:t>сверточном</a:t>
            </a:r>
            <a:r>
              <a:rPr lang="ru-RU" sz="1800" dirty="0">
                <a:solidFill>
                  <a:schemeClr val="bg1"/>
                </a:solidFill>
              </a:rPr>
              <a:t> слое мы искали простые грани и кривые. Сейчас же нам интересны более сложные формы, состоящие из ранее найденных граней.</a:t>
            </a:r>
          </a:p>
          <a:p>
            <a:pPr marL="0" indent="0">
              <a:buNone/>
            </a:pPr>
            <a:endParaRPr lang="ru-RU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bg1"/>
                </a:solidFill>
              </a:rPr>
              <a:t>3) Будем производить свертку по выходам еще 256 раз. Результатом этого шага должен стать набор из 256 выходов размера 6х6.</a:t>
            </a:r>
          </a:p>
          <a:p>
            <a:pPr marL="0" indent="0">
              <a:buNone/>
            </a:pP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B88D40-EE7C-4B62-9081-3B6DAD2B3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2132157"/>
            <a:ext cx="6250769" cy="243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72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78FFB0-C915-4FFF-8585-C6CB18B45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Часть 2а</a:t>
            </a:r>
            <a:r>
              <a:rPr lang="en-US" sz="2800" dirty="0">
                <a:solidFill>
                  <a:schemeClr val="bg1"/>
                </a:solidFill>
              </a:rPr>
              <a:t>. </a:t>
            </a:r>
            <a:r>
              <a:rPr lang="ru-RU" sz="2800" dirty="0">
                <a:solidFill>
                  <a:schemeClr val="bg1"/>
                </a:solidFill>
              </a:rPr>
              <a:t>Слой </a:t>
            </a:r>
            <a:r>
              <a:rPr lang="en-US" sz="2800" dirty="0" err="1">
                <a:solidFill>
                  <a:schemeClr val="bg1"/>
                </a:solidFill>
              </a:rPr>
              <a:t>PrimaryCaps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347CD-8CC6-48BD-B04E-DD07D87BF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</a:rPr>
              <a:t>4) Нарежем стек на 32 колоды (капсульных слоя)</a:t>
            </a:r>
          </a:p>
          <a:p>
            <a:pPr marL="0" indent="0">
              <a:buNone/>
            </a:pPr>
            <a:endParaRPr lang="ru-RU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</a:rPr>
              <a:t>5) Каждый капсульный слой состоит из 8 карт</a:t>
            </a:r>
          </a:p>
          <a:p>
            <a:pPr marL="0" indent="0">
              <a:buNone/>
            </a:pPr>
            <a:endParaRPr lang="ru-RU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</a:rPr>
              <a:t>6) Каждый такой слой имеет 36 </a:t>
            </a:r>
            <a:r>
              <a:rPr lang="ru-RU" sz="2000" dirty="0" err="1">
                <a:solidFill>
                  <a:schemeClr val="bg1"/>
                </a:solidFill>
              </a:rPr>
              <a:t>какпсул</a:t>
            </a:r>
            <a:r>
              <a:rPr lang="ru-RU" sz="2000" dirty="0">
                <a:solidFill>
                  <a:schemeClr val="bg1"/>
                </a:solidFill>
              </a:rPr>
              <a:t> (капсула=пиксель)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DA21F9-832B-451C-B39C-B409F056B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379574"/>
            <a:ext cx="6250769" cy="393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51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CB829-562F-480C-B8F9-D5FBB31A0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Роль капсул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E4EC4-DB49-40E0-9DBA-F687033B4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0192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EFA38-411C-48E4-953F-418243D7C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9A186-56E5-457E-8102-C8F7C8248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172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6E1A0-1BF4-4B5B-B0A0-F5833F0E0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88CD9-AAA6-471E-AD86-6665FE3A8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967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C542B-BABC-4FD3-8934-8B5C5B15B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DB08D-89E0-4376-9C15-DAA1770BC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2535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B0612-3C61-4950-90B5-781B5E195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047B5-B576-4A3E-9189-39D12C583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696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63B2B-D5BB-493B-ADD8-6A7972D22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Часть</a:t>
            </a:r>
            <a:r>
              <a:rPr lang="ru-RU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0</a:t>
            </a:r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 </a:t>
            </a:r>
            <a:r>
              <a:rPr lang="ru-RU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Вход</a:t>
            </a:r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450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BD5BD3-CF2F-4AF7-B1C4-54D487416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ru-RU" sz="4000"/>
              <a:t>Источники</a:t>
            </a:r>
            <a:endParaRPr lang="en-US" sz="400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72D44-C8F0-4DC2-ABBE-F6D2478A0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pPr marL="457200" indent="-457200">
              <a:buAutoNum type="arabicParenR"/>
            </a:pPr>
            <a:r>
              <a:rPr lang="en-US" sz="2000" dirty="0">
                <a:hlinkClick r:id="rId2"/>
              </a:rPr>
              <a:t>https://neurohive.io/ru/osnovy-data-science/kapsulnaja-nejronnaja-set-capsnet/</a:t>
            </a:r>
            <a:endParaRPr lang="ru-RU" sz="2000" dirty="0"/>
          </a:p>
          <a:p>
            <a:pPr marL="457200" indent="-457200">
              <a:buAutoNum type="arabicParenR"/>
            </a:pPr>
            <a:r>
              <a:rPr lang="en-US" sz="2000" dirty="0">
                <a:hlinkClick r:id="rId3"/>
              </a:rPr>
              <a:t>https://medium.freecodecamp.org/understanding-capsule-networks-ais-alluring-new-architecture-bdb228173ddc</a:t>
            </a:r>
            <a:endParaRPr lang="ru-RU" sz="2000" dirty="0"/>
          </a:p>
          <a:p>
            <a:pPr marL="457200" indent="-457200">
              <a:buAutoNum type="arabicParenR"/>
            </a:pPr>
            <a:r>
              <a:rPr lang="en-US" sz="2000" dirty="0">
                <a:hlinkClick r:id="rId4"/>
              </a:rPr>
              <a:t>https://proglib.io/p/convolution/</a:t>
            </a:r>
            <a:endParaRPr lang="ru-RU" sz="2000" dirty="0"/>
          </a:p>
          <a:p>
            <a:pPr marL="0" indent="0">
              <a:buNone/>
            </a:pPr>
            <a:endParaRPr lang="ru-RU" sz="2000" dirty="0"/>
          </a:p>
          <a:p>
            <a:pPr marL="457200" indent="-457200">
              <a:buAutoNum type="arabicParenR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89614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159293-CAFC-4B4B-AEE3-16C0E1981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ru-RU" sz="2800">
                <a:solidFill>
                  <a:schemeClr val="bg1"/>
                </a:solidFill>
              </a:rPr>
              <a:t>Часть 0</a:t>
            </a:r>
            <a:r>
              <a:rPr lang="en-US" sz="2800">
                <a:solidFill>
                  <a:schemeClr val="bg1"/>
                </a:solidFill>
              </a:rPr>
              <a:t>. </a:t>
            </a:r>
            <a:r>
              <a:rPr lang="ru-RU" sz="2800">
                <a:solidFill>
                  <a:schemeClr val="bg1"/>
                </a:solidFill>
              </a:rPr>
              <a:t>Вход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81CC0-BE0B-4182-A9EF-0B2E9E338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ru-RU" sz="2400" dirty="0">
                <a:solidFill>
                  <a:schemeClr val="bg1"/>
                </a:solidFill>
              </a:rPr>
              <a:t>Изображение 28*28 пикселей</a:t>
            </a:r>
          </a:p>
          <a:p>
            <a:pPr marL="514350" indent="-514350">
              <a:buAutoNum type="arabicParenR"/>
            </a:pPr>
            <a:r>
              <a:rPr lang="ru-RU" sz="2400" dirty="0">
                <a:solidFill>
                  <a:schemeClr val="bg1"/>
                </a:solidFill>
              </a:rPr>
              <a:t>Один канал (так как изображение черно-белое)</a:t>
            </a:r>
          </a:p>
          <a:p>
            <a:pPr marL="514350" indent="-514350">
              <a:buAutoNum type="arabicParenR"/>
            </a:pPr>
            <a:r>
              <a:rPr lang="ru-RU" sz="2400" dirty="0">
                <a:solidFill>
                  <a:schemeClr val="bg1"/>
                </a:solidFill>
              </a:rPr>
              <a:t>Каждый пиксель число от 0 до 255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F1C880-DF5D-4C17-8595-F05E384D0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451" y="2638044"/>
            <a:ext cx="7448549" cy="217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04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63B2B-D5BB-493B-ADD8-6A7972D22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Часть</a:t>
            </a:r>
            <a:r>
              <a:rPr lang="ru-RU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1а</a:t>
            </a:r>
            <a:endParaRPr lang="en-US" sz="5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59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38580C-5271-43A1-AF7E-5D64ED222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ru-RU" sz="4000" dirty="0"/>
              <a:t>Часть 1а</a:t>
            </a:r>
            <a:r>
              <a:rPr lang="en-US" sz="4000" dirty="0"/>
              <a:t>: </a:t>
            </a:r>
            <a:r>
              <a:rPr lang="ru-RU" sz="4000" dirty="0"/>
              <a:t>Свертка</a:t>
            </a:r>
            <a:endParaRPr lang="en-US" sz="40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E80DA-E840-41C6-8155-FF6486690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ru-RU" dirty="0"/>
              <a:t>Зачем нужен</a:t>
            </a:r>
            <a:r>
              <a:rPr lang="en-US" dirty="0"/>
              <a:t> </a:t>
            </a:r>
            <a:r>
              <a:rPr lang="ru-RU" dirty="0" err="1"/>
              <a:t>сверточный</a:t>
            </a:r>
            <a:r>
              <a:rPr lang="ru-RU" dirty="0"/>
              <a:t> слой</a:t>
            </a:r>
            <a:r>
              <a:rPr lang="en-US" dirty="0"/>
              <a:t>?</a:t>
            </a:r>
          </a:p>
          <a:p>
            <a:pPr marL="514350" indent="-514350">
              <a:buAutoNum type="arabicParenR"/>
            </a:pPr>
            <a:r>
              <a:rPr lang="ru-RU" dirty="0"/>
              <a:t>Как работает </a:t>
            </a:r>
            <a:r>
              <a:rPr lang="ru-RU" dirty="0" err="1"/>
              <a:t>сверточный</a:t>
            </a:r>
            <a:r>
              <a:rPr lang="ru-RU" dirty="0"/>
              <a:t> слой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37238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67B7D5-C8B6-48DE-B38B-3CBA2AEC6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ru-RU" sz="4000"/>
              <a:t>Зачем нужен сверточный слой</a:t>
            </a:r>
            <a:r>
              <a:rPr lang="en-US" sz="4000"/>
              <a:t>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7C7D3-14B5-4320-8572-5EA819011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Цель</a:t>
            </a:r>
            <a:r>
              <a:rPr lang="en-US" dirty="0"/>
              <a:t>:</a:t>
            </a:r>
            <a:r>
              <a:rPr lang="ru-RU" dirty="0"/>
              <a:t> Извлечение из входного изображения самых базовых признаков </a:t>
            </a:r>
          </a:p>
          <a:p>
            <a:pPr marL="514350" indent="-514350">
              <a:buAutoNum type="arabicParenR"/>
            </a:pPr>
            <a:r>
              <a:rPr lang="ru-RU" dirty="0"/>
              <a:t>Грани </a:t>
            </a:r>
          </a:p>
          <a:p>
            <a:pPr marL="514350" indent="-514350">
              <a:buAutoNum type="arabicParenR"/>
            </a:pPr>
            <a:r>
              <a:rPr lang="ru-RU" dirty="0"/>
              <a:t>Кривые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448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B8AB61-DA43-4A3C-8CFB-602D91AB5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ru-RU" sz="4000"/>
              <a:t>Варианты реализации свертки</a:t>
            </a:r>
            <a:endParaRPr lang="en-US" sz="400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3BBFD-1040-47C3-B714-ED07AAE0C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ru-RU" dirty="0"/>
              <a:t>Дифференцирование значений </a:t>
            </a:r>
            <a:r>
              <a:rPr lang="ru-RU" dirty="0" err="1"/>
              <a:t>пискелей</a:t>
            </a:r>
            <a:endParaRPr lang="ru-RU" dirty="0"/>
          </a:p>
          <a:p>
            <a:pPr marL="514350" indent="-514350">
              <a:buAutoNum type="arabicParenR"/>
            </a:pPr>
            <a:r>
              <a:rPr lang="ru-RU" dirty="0"/>
              <a:t>Матричная свертка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87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1BE4B-A49A-4561-B24B-331B24541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861" y="493014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ru-RU" sz="4800"/>
              <a:t>Дифференцирование значений пикселей</a:t>
            </a:r>
            <a:endParaRPr lang="ru-RU" sz="4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21D06D-3F36-4089-A08A-205EB6832D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6" r="12339" b="-2"/>
          <a:stretch/>
        </p:blipFill>
        <p:spPr>
          <a:xfrm>
            <a:off x="222546" y="2196477"/>
            <a:ext cx="4475130" cy="2232366"/>
          </a:xfrm>
          <a:prstGeom prst="rect">
            <a:avLst/>
          </a:prstGeom>
        </p:spPr>
      </p:pic>
      <p:pic>
        <p:nvPicPr>
          <p:cNvPr id="14" name="Content Placeholder 6">
            <a:extLst>
              <a:ext uri="{FF2B5EF4-FFF2-40B4-BE49-F238E27FC236}">
                <a16:creationId xmlns:a16="http://schemas.microsoft.com/office/drawing/2014/main" id="{2408AA01-2526-43E0-92B0-5309A443FD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16" b="3"/>
          <a:stretch/>
        </p:blipFill>
        <p:spPr>
          <a:xfrm>
            <a:off x="5514975" y="2232376"/>
            <a:ext cx="4475130" cy="22155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576D88-343E-40FA-93C4-075C6DE986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4" r="12346" b="-1"/>
          <a:stretch/>
        </p:blipFill>
        <p:spPr>
          <a:xfrm>
            <a:off x="222546" y="4447893"/>
            <a:ext cx="4475130" cy="2223841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9797911-9BED-49C5-8724-35619BBE5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2121408"/>
            <a:ext cx="6730276" cy="4050792"/>
          </a:xfrm>
        </p:spPr>
        <p:txBody>
          <a:bodyPr>
            <a:normAutofit/>
          </a:bodyPr>
          <a:lstStyle/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9416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297</Words>
  <Application>Microsoft Office PowerPoint</Application>
  <PresentationFormat>Widescreen</PresentationFormat>
  <Paragraphs>56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Капсульные нейронные сети</vt:lpstr>
      <vt:lpstr>Архитектура </vt:lpstr>
      <vt:lpstr>Часть 0. Вход </vt:lpstr>
      <vt:lpstr>Часть 0. Вход</vt:lpstr>
      <vt:lpstr>Часть 1а</vt:lpstr>
      <vt:lpstr>Часть 1а: Свертка</vt:lpstr>
      <vt:lpstr>Зачем нужен сверточный слой?</vt:lpstr>
      <vt:lpstr>Варианты реализации свертки</vt:lpstr>
      <vt:lpstr>Дифференцирование значений пикселей</vt:lpstr>
      <vt:lpstr>Матричная свертка</vt:lpstr>
      <vt:lpstr>Основные понятия </vt:lpstr>
      <vt:lpstr>Нулевой отступ </vt:lpstr>
      <vt:lpstr>Многоканальная версия свертки</vt:lpstr>
      <vt:lpstr>Этап 1. Свертка каналов по отдельности</vt:lpstr>
      <vt:lpstr>Этап 2. Суммирование выходов</vt:lpstr>
      <vt:lpstr>Этап 3. Линейное смещение выходного канала</vt:lpstr>
      <vt:lpstr>Пример</vt:lpstr>
      <vt:lpstr>PowerPoint Presentation</vt:lpstr>
      <vt:lpstr>Часть 1б</vt:lpstr>
      <vt:lpstr>Часть 1б</vt:lpstr>
      <vt:lpstr>Выход из сверточного слоя</vt:lpstr>
      <vt:lpstr>Часть 2a</vt:lpstr>
      <vt:lpstr>Часть 2а. Слой PrimaryCaps</vt:lpstr>
      <vt:lpstr>Часть 2а. Слой PrimaryCaps</vt:lpstr>
      <vt:lpstr>Роль капсул </vt:lpstr>
      <vt:lpstr>PowerPoint Presentation</vt:lpstr>
      <vt:lpstr>PowerPoint Presentation</vt:lpstr>
      <vt:lpstr>PowerPoint Presentation</vt:lpstr>
      <vt:lpstr>PowerPoint Presentation</vt:lpstr>
      <vt:lpstr>Источники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Капсульные нейронные сети</dc:title>
  <dc:creator>Nikita Polozok</dc:creator>
  <cp:lastModifiedBy>Nikita Polozok</cp:lastModifiedBy>
  <cp:revision>1</cp:revision>
  <dcterms:created xsi:type="dcterms:W3CDTF">2019-01-16T16:00:37Z</dcterms:created>
  <dcterms:modified xsi:type="dcterms:W3CDTF">2019-01-16T16:01:33Z</dcterms:modified>
</cp:coreProperties>
</file>